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85" r:id="rId2"/>
    <p:sldId id="281" r:id="rId3"/>
    <p:sldId id="6482" r:id="rId4"/>
    <p:sldId id="6449" r:id="rId5"/>
    <p:sldId id="6464" r:id="rId6"/>
    <p:sldId id="293" r:id="rId7"/>
    <p:sldId id="6486" r:id="rId8"/>
    <p:sldId id="6487" r:id="rId9"/>
    <p:sldId id="6488" r:id="rId10"/>
    <p:sldId id="6489" r:id="rId11"/>
    <p:sldId id="6490" r:id="rId12"/>
    <p:sldId id="6459" r:id="rId13"/>
    <p:sldId id="6472" r:id="rId14"/>
    <p:sldId id="6473" r:id="rId15"/>
    <p:sldId id="6474" r:id="rId16"/>
    <p:sldId id="6475" r:id="rId17"/>
    <p:sldId id="6461" r:id="rId18"/>
    <p:sldId id="6476" r:id="rId19"/>
    <p:sldId id="6460" r:id="rId20"/>
    <p:sldId id="6477" r:id="rId21"/>
    <p:sldId id="6478" r:id="rId22"/>
    <p:sldId id="6479" r:id="rId23"/>
    <p:sldId id="6480" r:id="rId24"/>
    <p:sldId id="6462" r:id="rId25"/>
    <p:sldId id="6481" r:id="rId26"/>
    <p:sldId id="6484" r:id="rId27"/>
    <p:sldId id="6466" r:id="rId28"/>
    <p:sldId id="6468" r:id="rId29"/>
    <p:sldId id="6470" r:id="rId30"/>
    <p:sldId id="6483" r:id="rId31"/>
    <p:sldId id="6465" r:id="rId32"/>
    <p:sldId id="6485" r:id="rId33"/>
    <p:sldId id="6471" r:id="rId34"/>
    <p:sldId id="6467" r:id="rId35"/>
    <p:sldId id="6463" r:id="rId36"/>
    <p:sldId id="643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5"/>
  </p:normalViewPr>
  <p:slideViewPr>
    <p:cSldViewPr snapToGrid="0" snapToObjects="1">
      <p:cViewPr varScale="1">
        <p:scale>
          <a:sx n="113" d="100"/>
          <a:sy n="113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F2794-98E3-2B4F-A09C-2C0FF715128B}" type="datetimeFigureOut">
              <a:rPr lang="en-US" smtClean="0"/>
              <a:t>3/13/22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09EA2-9907-8B4C-A7AA-8E3178A69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2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5B83-8F7C-5C47-AA3D-CF0A933D4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A88B6-01B5-AB4D-9978-7DE80ED09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F694A-C3FD-AF4A-9376-0E220150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39E6-D727-EB48-8D99-A5BF12880036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165AB-C3B3-8E4D-9C32-7238C091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14E5-8D9D-044D-BEB7-BFF469C5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597-FDD9-CB41-93C4-1E6AB62A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3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96AA-31DB-8C4D-B1FA-3BD729AD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F1823-4BBA-BE40-BAA0-8A4A63C50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C2815-4175-5444-827E-5B6E387B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39E6-D727-EB48-8D99-A5BF12880036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81AC-C4E1-A14B-8B17-A863D0E4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F55FC-DEF2-1F46-B625-A043499C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597-FDD9-CB41-93C4-1E6AB62A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D2A77-F3E5-5E45-A0B7-F97D9B13F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4B98E-90D1-854F-87C4-E4C38D0F8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79CCD-646C-444F-9F3B-C15E7C01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39E6-D727-EB48-8D99-A5BF12880036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DA8BF-A077-454A-B954-914D1972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F47-896A-2242-84A7-BC1F1E7F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597-FDD9-CB41-93C4-1E6AB62A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2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EAADE-203E-0147-896C-620203F4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7D614-AA71-3A46-84BF-CA7D3708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A7826-3F91-A343-B775-05478B1D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39E6-D727-EB48-8D99-A5BF12880036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583B-7B98-214A-B71D-175DAB3A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0618E-D893-7F4A-9A36-EBD32ABB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597-FDD9-CB41-93C4-1E6AB62A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7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A48F-6C92-DB4A-860B-7CDFBF74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E1972-567B-D547-933D-23C291060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F52C5-BCAB-8242-9505-D9356540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39E6-D727-EB48-8D99-A5BF12880036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686BB-0327-E14A-B023-56899042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95785-1F82-D44A-B87C-8457454A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597-FDD9-CB41-93C4-1E6AB62A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0F61-E34D-BC48-929A-EC87F829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8BCB7-0AB3-3044-997B-FD25BF0ED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7E6E6-2D0C-7A42-8E65-8AD5BDDE2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23631-5114-9047-872D-C37A11F9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39E6-D727-EB48-8D99-A5BF12880036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BD477-39B8-F54D-9DBF-21054385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C0ABC-DFE4-DF4C-B984-7AAE1B32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597-FDD9-CB41-93C4-1E6AB62A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E527-D0C7-E448-AB26-8CA8E91F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7F4DC-B34A-C04C-8EB6-307BAC394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8CFDC-D00C-A146-BBE4-E9FE3A7AA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B0AC9-7556-3A4A-BA6A-FCC17C178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0BEED-C94F-7A4A-9815-6B47E67F0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E91587-ACC6-0F44-A232-D84A4AD7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39E6-D727-EB48-8D99-A5BF12880036}" type="datetimeFigureOut">
              <a:rPr lang="en-US" smtClean="0"/>
              <a:t>3/13/22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4B42E-CEA0-A043-B7A9-2446D197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6DB63-30CC-1445-927B-734907F9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597-FDD9-CB41-93C4-1E6AB62A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D9E0-80BD-1A40-91F7-C98C1CF3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15545-FD3B-8248-8A2B-70A3C5DF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39E6-D727-EB48-8D99-A5BF12880036}" type="datetimeFigureOut">
              <a:rPr lang="en-US" smtClean="0"/>
              <a:t>3/13/22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F0BE9-4C20-F846-80D7-50DF150E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1AB7-6DE6-714B-BB11-77A2CF98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597-FDD9-CB41-93C4-1E6AB62A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FC4E3-0666-8941-BECD-003305EF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39E6-D727-EB48-8D99-A5BF12880036}" type="datetimeFigureOut">
              <a:rPr lang="en-US" smtClean="0"/>
              <a:t>3/13/22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9B72C-1F47-8644-A572-8620F9B6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7A787-4AA6-2A4B-9954-ECEBFAA1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597-FDD9-CB41-93C4-1E6AB62A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4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8215F-0E67-AD4A-ABCC-D5EDE1DD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820F-F617-1241-9E63-43DC94E01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0C672-4348-C043-8E34-117E9C6FF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B8422-4745-7C4C-A3DD-28B52A73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39E6-D727-EB48-8D99-A5BF12880036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C36D8-2670-0148-8248-948B668E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BA6AB-B058-0347-984F-A96D25ED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597-FDD9-CB41-93C4-1E6AB62A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34AE-B3EC-0F46-9BD3-15CC89F1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4F580-C980-C841-BDC3-563B2258A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CBC59-4EFD-2746-89D4-ACD3E065C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E9321-CF5C-EB44-95AE-01E15CDA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39E6-D727-EB48-8D99-A5BF12880036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FAB7A-91D4-4240-AC3D-D8CCFE93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8D2FA-93E9-184F-BED5-E9B84070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597-FDD9-CB41-93C4-1E6AB62A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72101-E854-A149-9506-7AAB6F6B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657AF-F697-7E45-8265-57B1A5E58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1E324-5A52-0B41-B86F-EAA3D8D91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939E6-D727-EB48-8D99-A5BF12880036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99682-42C2-754D-9286-DA3872FC0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F5BDA-59F4-A647-9649-5EC24C7A8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D597-FDD9-CB41-93C4-1E6AB62A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A181-EF46-3A45-B269-B68D2541C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1EF90-362B-2140-8C71-8FEF07EC72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A2EB3-0973-3248-A243-0B4685CA2A18}"/>
              </a:ext>
            </a:extLst>
          </p:cNvPr>
          <p:cNvSpPr txBox="1"/>
          <p:nvPr/>
        </p:nvSpPr>
        <p:spPr>
          <a:xfrm>
            <a:off x="5737892" y="5348789"/>
            <a:ext cx="6245758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UNCHAINED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8E17A-C9C0-3C4E-931E-BA5400B1882A}"/>
              </a:ext>
            </a:extLst>
          </p:cNvPr>
          <p:cNvSpPr txBox="1"/>
          <p:nvPr/>
        </p:nvSpPr>
        <p:spPr>
          <a:xfrm>
            <a:off x="209425" y="197943"/>
            <a:ext cx="2305878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C0E8F-9B3B-0647-999B-B71B095CFA26}"/>
              </a:ext>
            </a:extLst>
          </p:cNvPr>
          <p:cNvSpPr txBox="1"/>
          <p:nvPr/>
        </p:nvSpPr>
        <p:spPr>
          <a:xfrm>
            <a:off x="209425" y="1217715"/>
            <a:ext cx="4651512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GOSPEL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8E351-B542-994C-B8C4-FB7A436A7655}"/>
              </a:ext>
            </a:extLst>
          </p:cNvPr>
          <p:cNvSpPr txBox="1"/>
          <p:nvPr/>
        </p:nvSpPr>
        <p:spPr>
          <a:xfrm>
            <a:off x="7944241" y="4348849"/>
            <a:ext cx="40281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Discipleship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Dynamics in 2 Timothy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2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Contextual Notes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Mark this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Terrible times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Last days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3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Contextual Notes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Mark this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Terrible times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Last days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Proto-Gnosticism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4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WAYS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enthrone the sinful self.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(3:1-5)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1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WAYS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enthrone the sinful self.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(3:1-5)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love the wrong things—and aren’t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4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WAYS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enthrone the sinful self.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(3:1-5)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love the wrong things—and aren’t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think the wrong thoughts—and aren’t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9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WAYS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enthrone the sinful self.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(3:1-5)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love the wrong things—and aren’t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think the wrong thoughts—and aren’t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speak the wrong words—and aren’t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7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WAYS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enthrone the sinful self.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(3:1-5)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love the wrong things—and aren’t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think the wrong thoughts—and aren’t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speak the wrong words—and aren’t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practice the wrong behaviors—and aren’t bothered by it.</a:t>
            </a:r>
          </a:p>
        </p:txBody>
      </p:sp>
    </p:spTree>
    <p:extLst>
      <p:ext uri="{BB962C8B-B14F-4D97-AF65-F5344CB8AC3E}">
        <p14:creationId xmlns:p14="http://schemas.microsoft.com/office/powerpoint/2010/main" val="239261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WAYS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enthrone the sinful self.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(3:1-5)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practice the wrong spirituality—and aren’t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3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WAYS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enthrone the sinful self.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(3:1-5)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practice the wrong spirituality—and aren’t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Such people are to be avoided.</a:t>
            </a:r>
          </a:p>
        </p:txBody>
      </p:sp>
    </p:spTree>
    <p:extLst>
      <p:ext uri="{BB962C8B-B14F-4D97-AF65-F5344CB8AC3E}">
        <p14:creationId xmlns:p14="http://schemas.microsoft.com/office/powerpoint/2010/main" val="286204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WILES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entice the susceptible souls.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(3:6-9)</a:t>
            </a:r>
          </a:p>
          <a:p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A181-EF46-3A45-B269-B68D2541C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1EF90-362B-2140-8C71-8FEF07EC72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A2EB3-0973-3248-A243-0B4685CA2A18}"/>
              </a:ext>
            </a:extLst>
          </p:cNvPr>
          <p:cNvSpPr txBox="1"/>
          <p:nvPr/>
        </p:nvSpPr>
        <p:spPr>
          <a:xfrm>
            <a:off x="5737892" y="5348789"/>
            <a:ext cx="6245758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UNCHAINED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8E17A-C9C0-3C4E-931E-BA5400B1882A}"/>
              </a:ext>
            </a:extLst>
          </p:cNvPr>
          <p:cNvSpPr txBox="1"/>
          <p:nvPr/>
        </p:nvSpPr>
        <p:spPr>
          <a:xfrm>
            <a:off x="209425" y="197943"/>
            <a:ext cx="2305878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C0E8F-9B3B-0647-999B-B71B095CFA26}"/>
              </a:ext>
            </a:extLst>
          </p:cNvPr>
          <p:cNvSpPr txBox="1"/>
          <p:nvPr/>
        </p:nvSpPr>
        <p:spPr>
          <a:xfrm>
            <a:off x="209425" y="1217715"/>
            <a:ext cx="4651512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GOSPEL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904144-3CD3-2947-B685-259E6639D2A1}"/>
              </a:ext>
            </a:extLst>
          </p:cNvPr>
          <p:cNvSpPr txBox="1"/>
          <p:nvPr/>
        </p:nvSpPr>
        <p:spPr>
          <a:xfrm>
            <a:off x="118037" y="2568908"/>
            <a:ext cx="47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 the Menace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8E351-B542-994C-B8C4-FB7A436A7655}"/>
              </a:ext>
            </a:extLst>
          </p:cNvPr>
          <p:cNvSpPr txBox="1"/>
          <p:nvPr/>
        </p:nvSpPr>
        <p:spPr>
          <a:xfrm>
            <a:off x="7944241" y="4348849"/>
            <a:ext cx="40281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Discipleship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Dynamics in 2 Timothy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083EF-888A-B642-AF4F-68A3332E74AD}"/>
              </a:ext>
            </a:extLst>
          </p:cNvPr>
          <p:cNvSpPr txBox="1"/>
          <p:nvPr/>
        </p:nvSpPr>
        <p:spPr>
          <a:xfrm>
            <a:off x="118039" y="3041140"/>
            <a:ext cx="318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2 Timothy 3:1-9</a:t>
            </a:r>
          </a:p>
        </p:txBody>
      </p:sp>
    </p:spTree>
    <p:extLst>
      <p:ext uri="{BB962C8B-B14F-4D97-AF65-F5344CB8AC3E}">
        <p14:creationId xmlns:p14="http://schemas.microsoft.com/office/powerpoint/2010/main" val="4213063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WILES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entice the susceptible souls.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(3:6-9)</a:t>
            </a:r>
          </a:p>
          <a:p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sneaky—for their own fame.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67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WILES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entice the susceptible souls.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(3:6-9)</a:t>
            </a:r>
          </a:p>
          <a:p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sneaky—for their own fame.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manipulative—for their own fame.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2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WILES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entice the susceptible souls.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(3:6-9)</a:t>
            </a:r>
          </a:p>
          <a:p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sneaky—for their own fame.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manipulative—for their own fame.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predatory—for their own fame.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33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WILES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entice the susceptible souls.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(3:6-9)</a:t>
            </a:r>
          </a:p>
          <a:p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sneaky—for their own fame.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manipulative—for their own fame.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predatory—for their own fame.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non-committal—for their own fame.</a:t>
            </a:r>
          </a:p>
        </p:txBody>
      </p:sp>
    </p:spTree>
    <p:extLst>
      <p:ext uri="{BB962C8B-B14F-4D97-AF65-F5344CB8AC3E}">
        <p14:creationId xmlns:p14="http://schemas.microsoft.com/office/powerpoint/2010/main" val="397681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WILES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entice the susceptible souls.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(3:6-9)</a:t>
            </a:r>
          </a:p>
          <a:p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captivating—for their own fame.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94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WILES of the Proto-Gnostics</a:t>
            </a:r>
          </a:p>
          <a:p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‘Last days’ people entice the susceptible souls.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(3:6-9)</a:t>
            </a:r>
          </a:p>
          <a:p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captivating—for their own fame.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Such people will eventually fail. </a:t>
            </a:r>
          </a:p>
        </p:txBody>
      </p:sp>
    </p:spTree>
    <p:extLst>
      <p:ext uri="{BB962C8B-B14F-4D97-AF65-F5344CB8AC3E}">
        <p14:creationId xmlns:p14="http://schemas.microsoft.com/office/powerpoint/2010/main" val="1240269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0" y="221503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70C0"/>
                </a:solidFill>
                <a:latin typeface="Cambria" panose="02040503050406030204" pitchFamily="18" charset="0"/>
              </a:rPr>
              <a:t>The ‘last days’ are filled with people </a:t>
            </a:r>
          </a:p>
          <a:p>
            <a:pPr algn="ctr"/>
            <a:r>
              <a:rPr lang="en-US" sz="4400" b="1" i="1" dirty="0">
                <a:solidFill>
                  <a:srgbClr val="0070C0"/>
                </a:solidFill>
                <a:latin typeface="Cambria" panose="02040503050406030204" pitchFamily="18" charset="0"/>
              </a:rPr>
              <a:t>who are filled with self.</a:t>
            </a:r>
          </a:p>
          <a:p>
            <a:pPr algn="ctr"/>
            <a:endParaRPr lang="en-US" sz="4400" b="1" i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77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59103" y="206586"/>
            <a:ext cx="118425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Lenten Question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97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59103" y="206586"/>
            <a:ext cx="118425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Lenten Question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b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what extent am I like “them”?</a:t>
            </a:r>
          </a:p>
          <a:p>
            <a:pPr lvl="1">
              <a:defRPr/>
            </a:pPr>
            <a:endParaRPr lang="en-US" sz="3000" b="1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92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59103" y="206586"/>
            <a:ext cx="1184258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Lenten Question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b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what extent am I like “them”?</a:t>
            </a:r>
          </a:p>
          <a:p>
            <a:pPr lvl="1">
              <a:defRPr/>
            </a:pPr>
            <a:endParaRPr lang="en-US" sz="3000" b="1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love the wrong things…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think the wrong thoughts…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speak the wrong words…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practice the wrong behaviors...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express the wrong passions…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practice the wrong spirituality…</a:t>
            </a:r>
          </a:p>
          <a:p>
            <a:pPr lvl="1">
              <a:defRPr/>
            </a:pPr>
            <a:endParaRPr lang="en-US" sz="15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…and I am not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6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</a:rPr>
              <a:t>The Missing Lady from Croatia</a:t>
            </a:r>
            <a:endParaRPr lang="en-US" sz="4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E615F-FCB7-A34F-BA0E-559758F4CBEB}"/>
              </a:ext>
            </a:extLst>
          </p:cNvPr>
          <p:cNvSpPr txBox="1"/>
          <p:nvPr/>
        </p:nvSpPr>
        <p:spPr>
          <a:xfrm>
            <a:off x="247814" y="1333020"/>
            <a:ext cx="58481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Hedviga</a:t>
            </a:r>
            <a:r>
              <a:rPr lang="en-US" alt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3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Golik</a:t>
            </a:r>
            <a:endParaRPr lang="en-US" altLang="en-US" sz="34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9" name="Picture 17" descr="http://www.ekolay.net/haber/images/televizyon-1658_ic.jpg">
            <a:extLst>
              <a:ext uri="{FF2B5EF4-FFF2-40B4-BE49-F238E27FC236}">
                <a16:creationId xmlns:a16="http://schemas.microsoft.com/office/drawing/2014/main" id="{49C0C192-AA02-D04E-91A8-156FC484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32" y="1370477"/>
            <a:ext cx="4911821" cy="36753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68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59103" y="206586"/>
            <a:ext cx="1184258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The Lenten Question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b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what extent am I like “them”?</a:t>
            </a:r>
          </a:p>
          <a:p>
            <a:pPr lvl="1">
              <a:defRPr/>
            </a:pPr>
            <a:endParaRPr lang="en-US" sz="3000" b="1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love the wrong things…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think the wrong thoughts…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speak the wrong words…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practice the wrong behaviors...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express the wrong passions…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practice the wrong spirituality…</a:t>
            </a:r>
          </a:p>
          <a:p>
            <a:pPr lvl="1">
              <a:defRPr/>
            </a:pPr>
            <a:endParaRPr lang="en-US" sz="15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…and I am not bothered by it.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854B5-17C7-324F-A982-C39DD2CA1A10}"/>
              </a:ext>
            </a:extLst>
          </p:cNvPr>
          <p:cNvSpPr txBox="1"/>
          <p:nvPr/>
        </p:nvSpPr>
        <p:spPr>
          <a:xfrm>
            <a:off x="6671736" y="2153692"/>
            <a:ext cx="4921956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am sneaky…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am manipulative…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am predatory…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am non-committal…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am captivating…</a:t>
            </a:r>
          </a:p>
          <a:p>
            <a:pPr lvl="1">
              <a:defRPr/>
            </a:pPr>
            <a:endParaRPr lang="en-US" sz="15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…for my own fame.</a:t>
            </a:r>
          </a:p>
          <a:p>
            <a:pPr lvl="1">
              <a:defRPr/>
            </a:pPr>
            <a:endParaRPr lang="en-US" sz="18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39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</a:rPr>
              <a:t>Lenten Prayer of Ephrem the Syrian </a:t>
            </a:r>
            <a:endParaRPr lang="en-US" sz="4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F61D2C2-8F81-DD49-9F1E-D2841521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40" y="1365710"/>
            <a:ext cx="3760814" cy="36753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8DB464-663B-B34E-B2D9-B9B2B9239302}"/>
              </a:ext>
            </a:extLst>
          </p:cNvPr>
          <p:cNvSpPr txBox="1"/>
          <p:nvPr/>
        </p:nvSpPr>
        <p:spPr>
          <a:xfrm>
            <a:off x="247814" y="1333020"/>
            <a:ext cx="717340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31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“O Lord and Master of my life, take from me a spirit of despondency, sloth, love of money, and idle talk. But give to me, your servant, a spirit of sober-mindedness, humility, patience, and love. Yes, O Lord and King, grant me to see my own sins and not to judge my brother, since you are blessed to the ages. Amen.”</a:t>
            </a:r>
          </a:p>
        </p:txBody>
      </p:sp>
    </p:spTree>
    <p:extLst>
      <p:ext uri="{BB962C8B-B14F-4D97-AF65-F5344CB8AC3E}">
        <p14:creationId xmlns:p14="http://schemas.microsoft.com/office/powerpoint/2010/main" val="1671258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</a:rPr>
              <a:t>The Mangled Lady from Queens</a:t>
            </a:r>
            <a:endParaRPr lang="en-US" sz="4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2" descr="http://z.hubpages.com/u/265956_f520.jpg">
            <a:extLst>
              <a:ext uri="{FF2B5EF4-FFF2-40B4-BE49-F238E27FC236}">
                <a16:creationId xmlns:a16="http://schemas.microsoft.com/office/drawing/2014/main" id="{F29D91C0-98AE-1844-AAC3-B3E6F97C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14" y="1368094"/>
            <a:ext cx="3117040" cy="36753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87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</a:rPr>
              <a:t>The Mangled Lady from Queens</a:t>
            </a:r>
            <a:endParaRPr lang="en-US" sz="4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E615F-FCB7-A34F-BA0E-559758F4CBEB}"/>
              </a:ext>
            </a:extLst>
          </p:cNvPr>
          <p:cNvSpPr txBox="1"/>
          <p:nvPr/>
        </p:nvSpPr>
        <p:spPr>
          <a:xfrm>
            <a:off x="247814" y="1333020"/>
            <a:ext cx="77334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 3:15 a.m. on March 13, 1964, Winston Moseley stabbed </a:t>
            </a:r>
            <a:r>
              <a:rPr lang="en-US" altLang="en-US" sz="3400" b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Kitty Genovese</a:t>
            </a:r>
            <a:r>
              <a:rPr lang="en-US" alt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twice in the back. Neighbors who heard her screams did very little to help. Winston got away with $49, and Kitty died.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34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icture 2" descr="http://z.hubpages.com/u/265956_f520.jpg">
            <a:extLst>
              <a:ext uri="{FF2B5EF4-FFF2-40B4-BE49-F238E27FC236}">
                <a16:creationId xmlns:a16="http://schemas.microsoft.com/office/drawing/2014/main" id="{F29D91C0-98AE-1844-AAC3-B3E6F97C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14" y="1368094"/>
            <a:ext cx="3117040" cy="36753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2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</a:rPr>
              <a:t>The Mangled Lady from Queens</a:t>
            </a:r>
            <a:endParaRPr lang="en-US" sz="4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E615F-FCB7-A34F-BA0E-559758F4CBEB}"/>
              </a:ext>
            </a:extLst>
          </p:cNvPr>
          <p:cNvSpPr txBox="1"/>
          <p:nvPr/>
        </p:nvSpPr>
        <p:spPr>
          <a:xfrm>
            <a:off x="247814" y="1333020"/>
            <a:ext cx="77334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 3:15 a.m. on March 13, 1964, Winston Moseley stabbed </a:t>
            </a:r>
            <a:r>
              <a:rPr lang="en-US" altLang="en-US" sz="3400" b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Kitty Genovese</a:t>
            </a:r>
            <a:r>
              <a:rPr lang="en-US" alt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twice in the back. Neighbors who heard her screams did very little to help. Winston got away with $49, and Kitty died.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34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“The Bystander Effect”</a:t>
            </a:r>
          </a:p>
        </p:txBody>
      </p:sp>
      <p:pic>
        <p:nvPicPr>
          <p:cNvPr id="8" name="Picture 2" descr="http://z.hubpages.com/u/265956_f520.jpg">
            <a:extLst>
              <a:ext uri="{FF2B5EF4-FFF2-40B4-BE49-F238E27FC236}">
                <a16:creationId xmlns:a16="http://schemas.microsoft.com/office/drawing/2014/main" id="{F29D91C0-98AE-1844-AAC3-B3E6F97C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14" y="1368094"/>
            <a:ext cx="3117040" cy="36753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15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0" y="221503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70C0"/>
                </a:solidFill>
                <a:latin typeface="Cambria" panose="02040503050406030204" pitchFamily="18" charset="0"/>
              </a:rPr>
              <a:t>The ‘last days’ are filled with people </a:t>
            </a:r>
          </a:p>
          <a:p>
            <a:pPr algn="ctr"/>
            <a:r>
              <a:rPr lang="en-US" sz="4400" b="1" i="1" dirty="0">
                <a:solidFill>
                  <a:srgbClr val="0070C0"/>
                </a:solidFill>
                <a:latin typeface="Cambria" panose="02040503050406030204" pitchFamily="18" charset="0"/>
              </a:rPr>
              <a:t>who are filled with self.</a:t>
            </a:r>
          </a:p>
          <a:p>
            <a:pPr algn="ctr"/>
            <a:endParaRPr lang="en-US" sz="4400" b="1" i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16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A181-EF46-3A45-B269-B68D2541C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1EF90-362B-2140-8C71-8FEF07EC72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A2EB3-0973-3248-A243-0B4685CA2A18}"/>
              </a:ext>
            </a:extLst>
          </p:cNvPr>
          <p:cNvSpPr txBox="1"/>
          <p:nvPr/>
        </p:nvSpPr>
        <p:spPr>
          <a:xfrm>
            <a:off x="5737892" y="5348789"/>
            <a:ext cx="6245758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UNCHAINED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8E17A-C9C0-3C4E-931E-BA5400B1882A}"/>
              </a:ext>
            </a:extLst>
          </p:cNvPr>
          <p:cNvSpPr txBox="1"/>
          <p:nvPr/>
        </p:nvSpPr>
        <p:spPr>
          <a:xfrm>
            <a:off x="209425" y="197943"/>
            <a:ext cx="2305878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C0E8F-9B3B-0647-999B-B71B095CFA26}"/>
              </a:ext>
            </a:extLst>
          </p:cNvPr>
          <p:cNvSpPr txBox="1"/>
          <p:nvPr/>
        </p:nvSpPr>
        <p:spPr>
          <a:xfrm>
            <a:off x="209425" y="1217715"/>
            <a:ext cx="4651512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GOSPEL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8E351-B542-994C-B8C4-FB7A436A7655}"/>
              </a:ext>
            </a:extLst>
          </p:cNvPr>
          <p:cNvSpPr txBox="1"/>
          <p:nvPr/>
        </p:nvSpPr>
        <p:spPr>
          <a:xfrm>
            <a:off x="7944241" y="4348849"/>
            <a:ext cx="40281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Discipleship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Dynamics in 2 Timothy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6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</a:rPr>
              <a:t>The Missing Lady from Croatia</a:t>
            </a:r>
            <a:endParaRPr lang="en-US" sz="4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E615F-FCB7-A34F-BA0E-559758F4CBEB}"/>
              </a:ext>
            </a:extLst>
          </p:cNvPr>
          <p:cNvSpPr txBox="1"/>
          <p:nvPr/>
        </p:nvSpPr>
        <p:spPr>
          <a:xfrm>
            <a:off x="247814" y="1333020"/>
            <a:ext cx="58481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Hedviga</a:t>
            </a:r>
            <a:r>
              <a:rPr lang="en-US" alt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3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Golik</a:t>
            </a:r>
            <a:r>
              <a:rPr lang="en-US" alt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was last seen by neighbors in 1966, when she would have been 42 years old.</a:t>
            </a:r>
          </a:p>
        </p:txBody>
      </p:sp>
      <p:pic>
        <p:nvPicPr>
          <p:cNvPr id="9" name="Picture 17" descr="http://www.ekolay.net/haber/images/televizyon-1658_ic.jpg">
            <a:extLst>
              <a:ext uri="{FF2B5EF4-FFF2-40B4-BE49-F238E27FC236}">
                <a16:creationId xmlns:a16="http://schemas.microsoft.com/office/drawing/2014/main" id="{49C0C192-AA02-D04E-91A8-156FC484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32" y="1370477"/>
            <a:ext cx="4911821" cy="36753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8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</a:rPr>
              <a:t>The Missing Lady from Croatia</a:t>
            </a:r>
            <a:endParaRPr lang="en-US" sz="4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E615F-FCB7-A34F-BA0E-559758F4CBEB}"/>
              </a:ext>
            </a:extLst>
          </p:cNvPr>
          <p:cNvSpPr txBox="1"/>
          <p:nvPr/>
        </p:nvSpPr>
        <p:spPr>
          <a:xfrm>
            <a:off x="247814" y="1333020"/>
            <a:ext cx="584818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Hedviga</a:t>
            </a:r>
            <a:r>
              <a:rPr lang="en-US" alt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3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Golik</a:t>
            </a:r>
            <a:r>
              <a:rPr lang="en-US" alt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was last seen by neighbors in 1966, when she would have been 42 years old.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Jadranka</a:t>
            </a:r>
            <a:r>
              <a:rPr 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Markic</a:t>
            </a:r>
            <a:r>
              <a:rPr 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US" altLang="en-US" sz="3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“We all thought that she had just moved out and gone to live with relatives.”</a:t>
            </a:r>
          </a:p>
        </p:txBody>
      </p:sp>
      <p:pic>
        <p:nvPicPr>
          <p:cNvPr id="9" name="Picture 17" descr="http://www.ekolay.net/haber/images/televizyon-1658_ic.jpg">
            <a:extLst>
              <a:ext uri="{FF2B5EF4-FFF2-40B4-BE49-F238E27FC236}">
                <a16:creationId xmlns:a16="http://schemas.microsoft.com/office/drawing/2014/main" id="{49C0C192-AA02-D04E-91A8-156FC484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32" y="1370477"/>
            <a:ext cx="4911821" cy="36753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3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0" y="221503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70C0"/>
                </a:solidFill>
                <a:latin typeface="Cambria" panose="02040503050406030204" pitchFamily="18" charset="0"/>
              </a:rPr>
              <a:t>The ‘last days’ are filled with people </a:t>
            </a:r>
          </a:p>
          <a:p>
            <a:pPr algn="ctr"/>
            <a:r>
              <a:rPr lang="en-US" sz="4400" b="1" i="1" dirty="0">
                <a:solidFill>
                  <a:srgbClr val="0070C0"/>
                </a:solidFill>
                <a:latin typeface="Cambria" panose="02040503050406030204" pitchFamily="18" charset="0"/>
              </a:rPr>
              <a:t>who are filled with self.</a:t>
            </a:r>
          </a:p>
          <a:p>
            <a:pPr algn="ctr"/>
            <a:endParaRPr lang="en-US" sz="4400" b="1" i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5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Contextual Notes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7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Contextual Notes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Mark this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6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21DBDF3B-93D3-D441-A050-BD5653C3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4309" y="5475549"/>
            <a:ext cx="2457691" cy="138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19E63-8508-F543-84FB-8CDEB9292468}"/>
              </a:ext>
            </a:extLst>
          </p:cNvPr>
          <p:cNvSpPr txBox="1"/>
          <p:nvPr/>
        </p:nvSpPr>
        <p:spPr>
          <a:xfrm>
            <a:off x="1" y="6367940"/>
            <a:ext cx="9769034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the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GOSPEL UNCHAINED </a:t>
            </a:r>
            <a:r>
              <a:rPr kumimoji="0" lang="en-US" sz="26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F6345-CF84-A541-A435-D73AC2AEB5BF}"/>
              </a:ext>
            </a:extLst>
          </p:cNvPr>
          <p:cNvSpPr txBox="1"/>
          <p:nvPr/>
        </p:nvSpPr>
        <p:spPr>
          <a:xfrm>
            <a:off x="247814" y="206586"/>
            <a:ext cx="118425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0070C0"/>
                </a:solidFill>
                <a:latin typeface="Cambria" panose="02040503050406030204" pitchFamily="18" charset="0"/>
              </a:rPr>
              <a:t>Contextual Notes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Mark this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r>
              <a:rPr lang="en-US" sz="30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Terrible times</a:t>
            </a: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defRPr/>
            </a:pPr>
            <a:endParaRPr lang="en-US" sz="30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5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1178</Words>
  <Application>Microsoft Macintosh PowerPoint</Application>
  <PresentationFormat>Widescreen</PresentationFormat>
  <Paragraphs>213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Avenir Book</vt:lpstr>
      <vt:lpstr>Calibri</vt:lpstr>
      <vt:lpstr>Calibri Light</vt:lpstr>
      <vt:lpstr>Cambria</vt:lpstr>
      <vt:lpstr>Franklin Gothic Medium</vt:lpstr>
      <vt:lpstr>Helvetica Neue</vt:lpstr>
      <vt:lpstr>Perpetua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Valentino</dc:creator>
  <cp:lastModifiedBy>Timothy Valentino</cp:lastModifiedBy>
  <cp:revision>34</cp:revision>
  <cp:lastPrinted>2022-03-06T12:47:35Z</cp:lastPrinted>
  <dcterms:created xsi:type="dcterms:W3CDTF">2022-01-15T18:55:14Z</dcterms:created>
  <dcterms:modified xsi:type="dcterms:W3CDTF">2022-03-13T12:17:50Z</dcterms:modified>
</cp:coreProperties>
</file>